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AD2"/>
    <a:srgbClr val="D13B56"/>
    <a:srgbClr val="000000"/>
    <a:srgbClr val="92D050"/>
    <a:srgbClr val="D7A124"/>
    <a:srgbClr val="BABBB6"/>
    <a:srgbClr val="23D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hyperlink" Target="https://news.artnet.com/art-world/rutgers-artificial-intelligence-art-101906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hyperlink" Target="https://www.brainybeaver.com/difference-between-cmyk-and-rgb-colo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news/source-code-snippets-open-door-for-raw-photos-on-android/" TargetMode="External"/><Relationship Id="rId4" Type="http://schemas.openxmlformats.org/officeDocument/2006/relationships/image" Target="../media/image3.tiff"/><Relationship Id="rId5" Type="http://schemas.openxmlformats.org/officeDocument/2006/relationships/hyperlink" Target="https://www.w3.org/TR/css-values-3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pycasso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 and Coding in harmony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6745" y="5323130"/>
            <a:ext cx="273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Allen Nguyen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0343"/>
            <a:ext cx="9601200" cy="1485900"/>
          </a:xfrm>
        </p:spPr>
        <p:txBody>
          <a:bodyPr/>
          <a:lstStyle/>
          <a:p>
            <a:r>
              <a:rPr lang="en-US" dirty="0" smtClean="0"/>
              <a:t>Best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07595"/>
            <a:ext cx="3239814" cy="2159876"/>
          </a:xfrm>
        </p:spPr>
      </p:pic>
      <p:sp>
        <p:nvSpPr>
          <p:cNvPr id="5" name="TextBox 4"/>
          <p:cNvSpPr txBox="1"/>
          <p:nvPr/>
        </p:nvSpPr>
        <p:spPr>
          <a:xfrm>
            <a:off x="1588376" y="3323591"/>
            <a:ext cx="280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Looks like an abstract bird.</a:t>
            </a:r>
          </a:p>
          <a:p>
            <a:r>
              <a:rPr lang="en-US" dirty="0" smtClean="0"/>
              <a:t>(test60)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46" y="172008"/>
            <a:ext cx="3175439" cy="21169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18482" y="907321"/>
            <a:ext cx="270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dimension baby’s toy</a:t>
            </a:r>
          </a:p>
          <a:p>
            <a:r>
              <a:rPr lang="en-US" dirty="0" smtClean="0"/>
              <a:t>(test121)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9" y="4249028"/>
            <a:ext cx="3147847" cy="2098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64063" y="5829385"/>
            <a:ext cx="293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Jackson Pollock’s bio notes</a:t>
            </a:r>
          </a:p>
          <a:p>
            <a:r>
              <a:rPr lang="en-US" dirty="0" smtClean="0"/>
              <a:t>(test25)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853" y="2841958"/>
            <a:ext cx="3506514" cy="23376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0386" y="3546158"/>
            <a:ext cx="2421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Really good color spill.</a:t>
            </a:r>
          </a:p>
          <a:p>
            <a:r>
              <a:rPr lang="en-US" dirty="0" smtClean="0"/>
              <a:t>(test43)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Pycasso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How they do it</a:t>
            </a:r>
          </a:p>
          <a:p>
            <a:r>
              <a:rPr lang="en-US" dirty="0" smtClean="0"/>
              <a:t>Ethics: who gets credit?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65" y="1428750"/>
            <a:ext cx="3736052" cy="3666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2331" y="5209269"/>
            <a:ext cx="420413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Figure 4. </a:t>
            </a:r>
            <a:r>
              <a:rPr lang="en-US" sz="1100" dirty="0" smtClean="0"/>
              <a:t>Which one is human and which is AI? (2017). </a:t>
            </a:r>
            <a:r>
              <a:rPr lang="en-US" sz="1100" i="1" dirty="0"/>
              <a:t>Artworks created by Creative Adversarial Networks (CAN) artificial intelligence.</a:t>
            </a:r>
            <a:r>
              <a:rPr lang="en-US" sz="1100" i="1" dirty="0" smtClean="0"/>
              <a:t> </a:t>
            </a:r>
            <a:r>
              <a:rPr lang="en-US" sz="1100" dirty="0" smtClean="0"/>
              <a:t>[Collage of photographs</a:t>
            </a:r>
            <a:r>
              <a:rPr lang="en-US" sz="1100" dirty="0"/>
              <a:t>] Retrieved from </a:t>
            </a:r>
            <a:r>
              <a:rPr lang="en-US" sz="1100" dirty="0">
                <a:hlinkClick r:id="rId3"/>
              </a:rPr>
              <a:t>https://</a:t>
            </a:r>
            <a:r>
              <a:rPr lang="en-US" sz="1100" dirty="0" smtClean="0">
                <a:hlinkClick r:id="rId3"/>
              </a:rPr>
              <a:t>news.artnet.com/art-world/rutgers-artificial-intelligence-art-1019066</a:t>
            </a:r>
            <a:r>
              <a:rPr lang="en-US" sz="1100" dirty="0" smtClean="0"/>
              <a:t> 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26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 for Listening!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37" y="1823544"/>
            <a:ext cx="6008325" cy="3581400"/>
          </a:xfrm>
        </p:spPr>
      </p:pic>
      <p:sp>
        <p:nvSpPr>
          <p:cNvPr id="5" name="TextBox 4"/>
          <p:cNvSpPr txBox="1"/>
          <p:nvPr/>
        </p:nvSpPr>
        <p:spPr>
          <a:xfrm>
            <a:off x="4422226" y="5686096"/>
            <a:ext cx="34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 this bird, </a:t>
            </a:r>
            <a:r>
              <a:rPr lang="en-US" dirty="0" err="1" smtClean="0"/>
              <a:t>tuppence</a:t>
            </a:r>
            <a:r>
              <a:rPr lang="en-US" dirty="0" smtClean="0"/>
              <a:t> a bag.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70" dirty="0" smtClean="0"/>
              <a:t> </a:t>
            </a:r>
            <a:endParaRPr lang="en-US" sz="1370" dirty="0"/>
          </a:p>
          <a:p>
            <a:pPr marL="0" indent="0">
              <a:buNone/>
            </a:pPr>
            <a:r>
              <a:rPr lang="en-US" sz="1370" dirty="0" err="1"/>
              <a:t>Cascone</a:t>
            </a:r>
            <a:r>
              <a:rPr lang="en-US" sz="1370" dirty="0"/>
              <a:t>, S. (2017, July 11). AI-generated art now looks more convincingly human than work at Art Basel, study says. Retrieved </a:t>
            </a:r>
            <a:r>
              <a:rPr lang="en-US" sz="1370" dirty="0" smtClean="0"/>
              <a:t>	March </a:t>
            </a:r>
            <a:r>
              <a:rPr lang="en-US" sz="1370" dirty="0"/>
              <a:t>8, 2018, from https://</a:t>
            </a:r>
            <a:r>
              <a:rPr lang="en-US" sz="1370" dirty="0" err="1"/>
              <a:t>news.artnet.com</a:t>
            </a:r>
            <a:r>
              <a:rPr lang="en-US" sz="1370" dirty="0"/>
              <a:t>/art-world/rutgers-artificial-intelligence-art-1019066</a:t>
            </a:r>
          </a:p>
          <a:p>
            <a:pPr marL="0" indent="0">
              <a:buNone/>
            </a:pPr>
            <a:r>
              <a:rPr lang="en-US" sz="1370" dirty="0" err="1"/>
              <a:t>CruxCreative</a:t>
            </a:r>
            <a:r>
              <a:rPr lang="en-US" sz="1370" dirty="0"/>
              <a:t>. (2012, February 23). RGB vs CMYK: When to use which and why. Retrieved March 8, 2018, from </a:t>
            </a:r>
            <a:r>
              <a:rPr lang="en-US" sz="1370" dirty="0" smtClean="0"/>
              <a:t>	https</a:t>
            </a:r>
            <a:r>
              <a:rPr lang="en-US" sz="1370" dirty="0"/>
              <a:t>://</a:t>
            </a:r>
            <a:r>
              <a:rPr lang="en-US" sz="1370" dirty="0" err="1"/>
              <a:t>cruxcreative.com</a:t>
            </a:r>
            <a:r>
              <a:rPr lang="en-US" sz="1370" dirty="0"/>
              <a:t>/</a:t>
            </a:r>
            <a:r>
              <a:rPr lang="en-US" sz="1370" dirty="0" err="1"/>
              <a:t>rgb</a:t>
            </a:r>
            <a:r>
              <a:rPr lang="en-US" sz="1370" dirty="0"/>
              <a:t>-vs-</a:t>
            </a:r>
            <a:r>
              <a:rPr lang="en-US" sz="1370" dirty="0" err="1"/>
              <a:t>cmyk</a:t>
            </a:r>
            <a:r>
              <a:rPr lang="en-US" sz="1370" dirty="0"/>
              <a:t>-when-to-use-which-and-why/</a:t>
            </a:r>
          </a:p>
          <a:p>
            <a:pPr marL="0" indent="0">
              <a:buNone/>
            </a:pPr>
            <a:r>
              <a:rPr lang="en-US" sz="1370" dirty="0"/>
              <a:t>Editors of </a:t>
            </a:r>
            <a:r>
              <a:rPr lang="en-US" sz="1370" dirty="0" err="1"/>
              <a:t>Encyclopaedia</a:t>
            </a:r>
            <a:r>
              <a:rPr lang="en-US" sz="1370" dirty="0"/>
              <a:t> Britannica. (2017, November 1). Pixel. Retrieved from </a:t>
            </a:r>
            <a:r>
              <a:rPr lang="en-US" sz="1370" dirty="0" err="1"/>
              <a:t>Encyclopaedia</a:t>
            </a:r>
            <a:r>
              <a:rPr lang="en-US" sz="1370" dirty="0"/>
              <a:t> Britannica database.</a:t>
            </a:r>
          </a:p>
          <a:p>
            <a:pPr marL="0" indent="0">
              <a:buNone/>
            </a:pPr>
            <a:r>
              <a:rPr lang="en-US" sz="1370" dirty="0" err="1"/>
              <a:t>Makridakis</a:t>
            </a:r>
            <a:r>
              <a:rPr lang="en-US" sz="1370" dirty="0"/>
              <a:t>, S. (2017). The forthcoming Artificial Intelligence (AI) revolution: Its impact on society and firms. </a:t>
            </a:r>
            <a:r>
              <a:rPr lang="en-US" sz="1370" i="1" dirty="0"/>
              <a:t>Futures</a:t>
            </a:r>
            <a:r>
              <a:rPr lang="en-US" sz="1370" dirty="0"/>
              <a:t>, </a:t>
            </a:r>
            <a:r>
              <a:rPr lang="en-US" sz="1370" i="1" dirty="0"/>
              <a:t>90</a:t>
            </a:r>
            <a:r>
              <a:rPr lang="en-US" sz="1370" dirty="0"/>
              <a:t>, 46-60. </a:t>
            </a:r>
            <a:r>
              <a:rPr lang="en-US" sz="1370" dirty="0" smtClean="0"/>
              <a:t>	https</a:t>
            </a:r>
            <a:r>
              <a:rPr lang="en-US" sz="1370" dirty="0"/>
              <a:t>://</a:t>
            </a:r>
            <a:r>
              <a:rPr lang="en-US" sz="1370" dirty="0" err="1"/>
              <a:t>doi.org</a:t>
            </a:r>
            <a:r>
              <a:rPr lang="en-US" sz="1370" dirty="0"/>
              <a:t>/10.1016/j.futures.2017.03.006</a:t>
            </a:r>
          </a:p>
          <a:p>
            <a:pPr marL="0" indent="0">
              <a:buNone/>
            </a:pPr>
            <a:r>
              <a:rPr lang="en-US" sz="1370" dirty="0" err="1"/>
              <a:t>Thejokalyani</a:t>
            </a:r>
            <a:r>
              <a:rPr lang="en-US" sz="1370" dirty="0"/>
              <a:t>, N., &amp; </a:t>
            </a:r>
            <a:r>
              <a:rPr lang="en-US" sz="1370" dirty="0" err="1"/>
              <a:t>Dhoble</a:t>
            </a:r>
            <a:r>
              <a:rPr lang="en-US" sz="1370" dirty="0"/>
              <a:t>, S. (2014). Novel approaches for energy efficient solid state lighting by RGB organic light emitting </a:t>
            </a:r>
            <a:r>
              <a:rPr lang="en-US" sz="1370" dirty="0" smtClean="0"/>
              <a:t>	diodes </a:t>
            </a:r>
            <a:r>
              <a:rPr lang="en-US" sz="1370" dirty="0"/>
              <a:t>– A review. </a:t>
            </a:r>
            <a:r>
              <a:rPr lang="en-US" sz="1370" i="1" dirty="0"/>
              <a:t>Renewable and Sustainable Energy Reviews</a:t>
            </a:r>
            <a:r>
              <a:rPr lang="en-US" sz="1370" dirty="0"/>
              <a:t>, </a:t>
            </a:r>
            <a:r>
              <a:rPr lang="en-US" sz="1370" i="1" dirty="0"/>
              <a:t>23</a:t>
            </a:r>
            <a:r>
              <a:rPr lang="en-US" sz="1370" dirty="0"/>
              <a:t>, 448-467. </a:t>
            </a:r>
            <a:r>
              <a:rPr lang="en-US" sz="1370" dirty="0" smtClean="0"/>
              <a:t>		https</a:t>
            </a:r>
            <a:r>
              <a:rPr lang="en-US" sz="1370" dirty="0"/>
              <a:t>://</a:t>
            </a:r>
            <a:r>
              <a:rPr lang="en-US" sz="1370" dirty="0" err="1"/>
              <a:t>doi.org</a:t>
            </a:r>
            <a:r>
              <a:rPr lang="en-US" sz="1370" dirty="0"/>
              <a:t>/10.1016/j.rser.2014.01.013</a:t>
            </a:r>
          </a:p>
          <a:p>
            <a:pPr marL="0" indent="0">
              <a:buNone/>
            </a:pPr>
            <a:r>
              <a:rPr lang="en-US" sz="1370" dirty="0"/>
              <a:t/>
            </a:r>
            <a:br>
              <a:rPr lang="en-US" sz="1370" dirty="0"/>
            </a:br>
            <a:endParaRPr lang="en-US" sz="1370" dirty="0"/>
          </a:p>
        </p:txBody>
      </p:sp>
    </p:spTree>
    <p:extLst>
      <p:ext uri="{BB962C8B-B14F-4D97-AF65-F5344CB8AC3E}">
        <p14:creationId xmlns:p14="http://schemas.microsoft.com/office/powerpoint/2010/main" val="18173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98766"/>
          </a:xfrm>
        </p:spPr>
        <p:txBody>
          <a:bodyPr/>
          <a:lstStyle/>
          <a:p>
            <a:r>
              <a:rPr lang="en-US" dirty="0" smtClean="0"/>
              <a:t>What is art made of?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84566"/>
            <a:ext cx="9601200" cy="4731848"/>
          </a:xfrm>
        </p:spPr>
        <p:txBody>
          <a:bodyPr/>
          <a:lstStyle/>
          <a:p>
            <a:r>
              <a:rPr lang="en-US" dirty="0" smtClean="0"/>
              <a:t>Colors in pleasing arrangement</a:t>
            </a:r>
          </a:p>
          <a:p>
            <a:r>
              <a:rPr lang="en-US" dirty="0" smtClean="0"/>
              <a:t>Red, Yellow and Blue </a:t>
            </a:r>
          </a:p>
          <a:p>
            <a:r>
              <a:rPr lang="en-US" dirty="0" smtClean="0"/>
              <a:t>Cyan, Magenta, Yellow, Black (CMYK)</a:t>
            </a:r>
          </a:p>
          <a:p>
            <a:r>
              <a:rPr lang="en-US" dirty="0" smtClean="0"/>
              <a:t>Red, Green, and Blue (RGB)</a:t>
            </a:r>
          </a:p>
          <a:p>
            <a:pPr lvl="6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435" y="3575266"/>
            <a:ext cx="7173529" cy="2292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4717" y="6096000"/>
            <a:ext cx="899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Figure 1. </a:t>
            </a:r>
            <a:r>
              <a:rPr lang="en-US" sz="1200" dirty="0" smtClean="0"/>
              <a:t>RGB, CMYK and RYB can be mixed to produce different colors. (2016) </a:t>
            </a:r>
            <a:r>
              <a:rPr lang="en-US" sz="1200" i="1" dirty="0"/>
              <a:t>Difference Between CMYK and RGB </a:t>
            </a:r>
            <a:r>
              <a:rPr lang="en-US" sz="1200" i="1" dirty="0" smtClean="0"/>
              <a:t>Colors</a:t>
            </a:r>
            <a:r>
              <a:rPr lang="en-US" sz="1200" dirty="0" smtClean="0"/>
              <a:t>. [JPEG file]. </a:t>
            </a:r>
            <a:r>
              <a:rPr lang="en-US" sz="1200" dirty="0"/>
              <a:t>Retrieved from </a:t>
            </a:r>
            <a:r>
              <a:rPr lang="en-US" sz="1200" dirty="0">
                <a:hlinkClick r:id="rId3"/>
              </a:rPr>
              <a:t>https://www.brainybeaver.com/difference-between-cmyk-and-rgb-colors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i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31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pixel: A messenger of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Pixels hold six values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x,y,r,g,b,a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Pixels made of three LEDs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738" y="1343187"/>
            <a:ext cx="3673366" cy="3179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1738" y="4746918"/>
            <a:ext cx="44143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Figure 2.</a:t>
            </a:r>
            <a:r>
              <a:rPr lang="en-US" sz="900" dirty="0" smtClean="0"/>
              <a:t> These sensor pixels capture light in red, green and blue and convert it into RGB values, and eventually into a JPEG file. (2013). </a:t>
            </a:r>
            <a:r>
              <a:rPr lang="en-US" sz="900" i="1" dirty="0"/>
              <a:t>Raw photos store data from an image sensor before it's been converted into a JPEG</a:t>
            </a:r>
            <a:r>
              <a:rPr lang="en-US" sz="900" i="1" dirty="0" smtClean="0"/>
              <a:t>. </a:t>
            </a:r>
            <a:r>
              <a:rPr lang="en-US" sz="900" dirty="0" err="1" smtClean="0"/>
              <a:t>Shankland</a:t>
            </a:r>
            <a:r>
              <a:rPr lang="en-US" sz="900" dirty="0" smtClean="0"/>
              <a:t>, S. </a:t>
            </a:r>
            <a:r>
              <a:rPr lang="en-US" sz="900" dirty="0"/>
              <a:t>Retrieved from </a:t>
            </a:r>
            <a:r>
              <a:rPr lang="en-US" sz="900" dirty="0">
                <a:hlinkClick r:id="rId3"/>
              </a:rPr>
              <a:t>https://www.cnet.com/news/source-code-snippets-open-door-for-raw-photos-on-android</a:t>
            </a:r>
            <a:r>
              <a:rPr lang="en-US" sz="900" dirty="0" smtClean="0">
                <a:hlinkClick r:id="rId3"/>
              </a:rPr>
              <a:t>/</a:t>
            </a:r>
            <a:r>
              <a:rPr lang="en-US" sz="900" dirty="0" smtClean="0"/>
              <a:t> </a:t>
            </a:r>
            <a:endParaRPr lang="en-US" sz="9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569" y="3759920"/>
            <a:ext cx="3225800" cy="2513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083" y="6273225"/>
            <a:ext cx="4340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Figure 3.</a:t>
            </a:r>
            <a:r>
              <a:rPr lang="en-US" sz="800" dirty="0" smtClean="0"/>
              <a:t> Picture quality determined by number of device pixels in a digital pixel. (2016). </a:t>
            </a:r>
            <a:r>
              <a:rPr lang="en-US" sz="800" i="1" dirty="0"/>
              <a:t>Showing that more device pixels (dots) are needed to cover a 1px by 1px area on a high-resolution device than on a lower-resolution </a:t>
            </a:r>
            <a:r>
              <a:rPr lang="en-US" sz="800" i="1" dirty="0" smtClean="0"/>
              <a:t>one.</a:t>
            </a:r>
            <a:r>
              <a:rPr lang="en-US" sz="800" dirty="0" smtClean="0"/>
              <a:t>[Photograph] </a:t>
            </a:r>
            <a:r>
              <a:rPr lang="en-US" sz="800" dirty="0"/>
              <a:t>Retrieved from </a:t>
            </a:r>
            <a:r>
              <a:rPr lang="en-US" sz="800" dirty="0">
                <a:hlinkClick r:id="rId5"/>
              </a:rPr>
              <a:t>https://www.w3.org/TR/css-values-3</a:t>
            </a:r>
            <a:r>
              <a:rPr lang="en-US" sz="800" dirty="0" smtClean="0">
                <a:hlinkClick r:id="rId5"/>
              </a:rPr>
              <a:t>/</a:t>
            </a:r>
            <a:r>
              <a:rPr lang="en-US" sz="800" dirty="0" smtClean="0"/>
              <a:t>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7007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pixels through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and control RGB</a:t>
            </a:r>
          </a:p>
          <a:p>
            <a:r>
              <a:rPr lang="en-US" dirty="0" smtClean="0"/>
              <a:t>Photoshop, </a:t>
            </a:r>
            <a:r>
              <a:rPr lang="en-US" dirty="0" err="1" smtClean="0"/>
              <a:t>Inkscape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Building my own code?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11005" y="2543705"/>
            <a:ext cx="1702675" cy="1082565"/>
          </a:xfrm>
          <a:prstGeom prst="rect">
            <a:avLst/>
          </a:prstGeom>
          <a:solidFill>
            <a:srgbClr val="23D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6537432" y="2896561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RGB(35,210,176)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6611005" y="4556235"/>
            <a:ext cx="1702675" cy="10825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6574218" y="4928240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RGB(146,208,80)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120055" y="4556235"/>
            <a:ext cx="1702675" cy="1082565"/>
          </a:xfrm>
          <a:prstGeom prst="rect">
            <a:avLst/>
          </a:prstGeom>
          <a:solidFill>
            <a:srgbClr val="D1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83268" y="4928240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RGB(209,59,86)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592318" y="4556235"/>
            <a:ext cx="1702675" cy="1082565"/>
          </a:xfrm>
          <a:prstGeom prst="rect">
            <a:avLst/>
          </a:prstGeom>
          <a:solidFill>
            <a:srgbClr val="000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5531" y="4928240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RGB(0,10,210)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9233339" y="4590951"/>
            <a:ext cx="1702675" cy="1082565"/>
          </a:xfrm>
          <a:prstGeom prst="rect">
            <a:avLst/>
          </a:prstGeom>
          <a:solidFill>
            <a:srgbClr val="D7A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96552" y="4962956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RGB(215,161,36)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9233339" y="2483626"/>
            <a:ext cx="1702675" cy="1082565"/>
          </a:xfrm>
          <a:prstGeom prst="rect">
            <a:avLst/>
          </a:prstGeom>
          <a:solidFill>
            <a:srgbClr val="BAB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96552" y="2855631"/>
            <a:ext cx="1776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RGB(186,187,182)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02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Pycasso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Python Image Library</a:t>
            </a:r>
          </a:p>
          <a:p>
            <a:r>
              <a:rPr lang="en-US" dirty="0" smtClean="0"/>
              <a:t>Random numbers (a lot)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6"/>
            <a:r>
              <a:rPr lang="en-US" dirty="0" smtClean="0"/>
              <a:t>                                                                               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30" y="627993"/>
            <a:ext cx="4651012" cy="345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2" y="4638850"/>
            <a:ext cx="5981920" cy="1616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18483" y="6642556"/>
            <a:ext cx="39939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Half you guys don</a:t>
            </a:r>
            <a:r>
              <a:rPr lang="mr-IN" sz="800" dirty="0" smtClean="0"/>
              <a:t>’</a:t>
            </a:r>
            <a:r>
              <a:rPr lang="en-US" sz="800" dirty="0" smtClean="0"/>
              <a:t>t even understand code why am I even putting the code here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720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59" y="1760482"/>
            <a:ext cx="4248807" cy="2832538"/>
          </a:xfrm>
        </p:spPr>
      </p:pic>
      <p:sp>
        <p:nvSpPr>
          <p:cNvPr id="5" name="TextBox 4"/>
          <p:cNvSpPr txBox="1"/>
          <p:nvPr/>
        </p:nvSpPr>
        <p:spPr>
          <a:xfrm>
            <a:off x="1965434" y="4803228"/>
            <a:ext cx="330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24,000 randomly colored pixels. (test2)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65" y="1760482"/>
            <a:ext cx="4248808" cy="28325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3573" y="4803227"/>
            <a:ext cx="313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24,000 pixels of 7 preset colors. (test6)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90043" y="6222124"/>
            <a:ext cx="6169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Note: every photo with a (</a:t>
            </a:r>
            <a:r>
              <a:rPr lang="en-US" sz="1200" dirty="0" err="1" smtClean="0"/>
              <a:t>testXX</a:t>
            </a:r>
            <a:r>
              <a:rPr lang="en-US" sz="1200" dirty="0" smtClean="0"/>
              <a:t>) under it was generated with my own algorithm: </a:t>
            </a:r>
            <a:r>
              <a:rPr lang="en-US" sz="1200" dirty="0" err="1" smtClean="0"/>
              <a:t>pycasso.py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41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continued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60" y="1634360"/>
            <a:ext cx="2778016" cy="1852010"/>
          </a:xfrm>
        </p:spPr>
      </p:pic>
      <p:sp>
        <p:nvSpPr>
          <p:cNvPr id="5" name="TextBox 4"/>
          <p:cNvSpPr txBox="1"/>
          <p:nvPr/>
        </p:nvSpPr>
        <p:spPr>
          <a:xfrm>
            <a:off x="1667860" y="3576173"/>
            <a:ext cx="30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Accidental error created this.</a:t>
            </a:r>
          </a:p>
          <a:p>
            <a:r>
              <a:rPr lang="en-US" dirty="0" smtClean="0"/>
              <a:t>(test10)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85" y="1609616"/>
            <a:ext cx="2954763" cy="1969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1085" y="3576173"/>
            <a:ext cx="332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fully implemented.</a:t>
            </a:r>
            <a:br>
              <a:rPr lang="en-US" dirty="0" smtClean="0"/>
            </a:br>
            <a:r>
              <a:rPr lang="en-US" dirty="0" smtClean="0"/>
              <a:t>(test18)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849" y="4102100"/>
            <a:ext cx="3702069" cy="2468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68966" y="5160579"/>
            <a:ext cx="326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Threw random numbers in, got Jackson Pollock.</a:t>
            </a:r>
            <a:br>
              <a:rPr lang="en-US" dirty="0" smtClean="0"/>
            </a:br>
            <a:r>
              <a:rPr lang="en-US" dirty="0" smtClean="0"/>
              <a:t>(test23)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results (or am I just showing off?)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" y="1634358"/>
            <a:ext cx="4809469" cy="3206312"/>
          </a:xfrm>
        </p:spPr>
      </p:pic>
      <p:sp>
        <p:nvSpPr>
          <p:cNvPr id="5" name="TextBox 4"/>
          <p:cNvSpPr txBox="1"/>
          <p:nvPr/>
        </p:nvSpPr>
        <p:spPr>
          <a:xfrm>
            <a:off x="1749703" y="5023945"/>
            <a:ext cx="322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numbers and shapes.</a:t>
            </a:r>
            <a:br>
              <a:rPr lang="en-US" dirty="0" smtClean="0"/>
            </a:br>
            <a:r>
              <a:rPr lang="en-US" dirty="0" smtClean="0"/>
              <a:t>(test29)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64" y="1634358"/>
            <a:ext cx="4809468" cy="3206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0704" y="5023945"/>
            <a:ext cx="368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Opened an interdimensional portal.</a:t>
            </a:r>
            <a:br>
              <a:rPr lang="en-US" dirty="0" smtClean="0"/>
            </a:br>
            <a:r>
              <a:rPr lang="en-US" dirty="0" smtClean="0"/>
              <a:t>(test30)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9" y="1465973"/>
            <a:ext cx="3294992" cy="2196661"/>
          </a:xfrm>
        </p:spPr>
      </p:pic>
      <p:sp>
        <p:nvSpPr>
          <p:cNvPr id="5" name="TextBox 4"/>
          <p:cNvSpPr txBox="1"/>
          <p:nvPr/>
        </p:nvSpPr>
        <p:spPr>
          <a:xfrm>
            <a:off x="1882008" y="3741683"/>
            <a:ext cx="313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 the portal.</a:t>
            </a:r>
          </a:p>
          <a:p>
            <a:r>
              <a:rPr lang="en-US" dirty="0" smtClean="0"/>
              <a:t>(test34+41)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70" y="325163"/>
            <a:ext cx="3422431" cy="2281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1061" y="2923711"/>
            <a:ext cx="299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Mixed stripes and shapes. </a:t>
            </a:r>
          </a:p>
          <a:p>
            <a:r>
              <a:rPr lang="en-US" dirty="0" smtClean="0"/>
              <a:t>(test37+49)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99" y="4388014"/>
            <a:ext cx="3294992" cy="2196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70" y="3886969"/>
            <a:ext cx="3452648" cy="23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857</TotalTime>
  <Words>492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pycasso</vt:lpstr>
      <vt:lpstr>What is art made of?</vt:lpstr>
      <vt:lpstr>The pixel: A messenger of color</vt:lpstr>
      <vt:lpstr>Manipulating pixels through numbers</vt:lpstr>
      <vt:lpstr>Building Pycasso</vt:lpstr>
      <vt:lpstr>The Results</vt:lpstr>
      <vt:lpstr>Results continued</vt:lpstr>
      <vt:lpstr>More results (or am I just showing off?)</vt:lpstr>
      <vt:lpstr>Results</vt:lpstr>
      <vt:lpstr>Best Results</vt:lpstr>
      <vt:lpstr>Beyond Pycasso</vt:lpstr>
      <vt:lpstr>Thanks for Listening!</vt:lpstr>
      <vt:lpstr>References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pycasso</dc:title>
  <dc:creator>Allen Nguyen</dc:creator>
  <cp:lastModifiedBy>Allen Nguyen</cp:lastModifiedBy>
  <cp:revision>25</cp:revision>
  <dcterms:created xsi:type="dcterms:W3CDTF">2018-03-12T22:56:47Z</dcterms:created>
  <dcterms:modified xsi:type="dcterms:W3CDTF">2018-03-15T02:50:38Z</dcterms:modified>
</cp:coreProperties>
</file>